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273" r:id="rId3"/>
    <p:sldId id="257" r:id="rId4"/>
    <p:sldId id="258" r:id="rId5"/>
    <p:sldId id="306" r:id="rId6"/>
    <p:sldId id="274" r:id="rId7"/>
    <p:sldId id="278" r:id="rId8"/>
    <p:sldId id="321" r:id="rId9"/>
    <p:sldId id="269" r:id="rId10"/>
    <p:sldId id="261" r:id="rId11"/>
    <p:sldId id="280" r:id="rId12"/>
    <p:sldId id="281" r:id="rId13"/>
    <p:sldId id="284" r:id="rId14"/>
    <p:sldId id="305" r:id="rId15"/>
    <p:sldId id="309" r:id="rId16"/>
    <p:sldId id="293" r:id="rId17"/>
    <p:sldId id="295" r:id="rId18"/>
    <p:sldId id="297" r:id="rId19"/>
    <p:sldId id="296" r:id="rId20"/>
    <p:sldId id="264" r:id="rId21"/>
    <p:sldId id="320" r:id="rId22"/>
    <p:sldId id="316" r:id="rId23"/>
    <p:sldId id="317" r:id="rId24"/>
    <p:sldId id="319" r:id="rId25"/>
    <p:sldId id="307" r:id="rId26"/>
    <p:sldId id="287" r:id="rId27"/>
    <p:sldId id="291" r:id="rId28"/>
    <p:sldId id="292" r:id="rId29"/>
    <p:sldId id="310" r:id="rId30"/>
    <p:sldId id="322" r:id="rId31"/>
    <p:sldId id="272" r:id="rId32"/>
    <p:sldId id="308" r:id="rId33"/>
    <p:sldId id="312" r:id="rId34"/>
    <p:sldId id="313" r:id="rId35"/>
    <p:sldId id="314" r:id="rId36"/>
    <p:sldId id="315" r:id="rId37"/>
    <p:sldId id="330" r:id="rId38"/>
    <p:sldId id="327" r:id="rId39"/>
    <p:sldId id="328" r:id="rId40"/>
    <p:sldId id="271" r:id="rId41"/>
    <p:sldId id="325" r:id="rId42"/>
    <p:sldId id="323" r:id="rId43"/>
    <p:sldId id="279" r:id="rId44"/>
    <p:sldId id="324" r:id="rId45"/>
    <p:sldId id="32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ndrick Wiersma" initials="K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645" autoAdjust="0"/>
  </p:normalViewPr>
  <p:slideViewPr>
    <p:cSldViewPr>
      <p:cViewPr varScale="1">
        <p:scale>
          <a:sx n="110" d="100"/>
          <a:sy n="110" d="100"/>
        </p:scale>
        <p:origin x="-1542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4071-53BB-4B26-B7EA-AE5FB97CDEF8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109C2-C4AE-4CF7-BB60-379EC7269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.org/info.php?recordID=24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ecs.mit.edu/eecsenergy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Cost:</a:t>
            </a:r>
            <a:r>
              <a:rPr lang="en-US" dirty="0" smtClean="0">
                <a:hlinkClick r:id="rId3"/>
              </a:rPr>
              <a:t>http://www.project.org/info.php?recordID=247</a:t>
            </a:r>
            <a:endParaRPr lang="en-US" dirty="0" smtClean="0"/>
          </a:p>
          <a:p>
            <a:r>
              <a:rPr lang="en-US" dirty="0" smtClean="0"/>
              <a:t>USEIA: </a:t>
            </a:r>
            <a:r>
              <a:rPr lang="en-US" dirty="0" smtClean="0">
                <a:hlinkClick r:id="rId4"/>
              </a:rPr>
              <a:t>http://www.eecs.mit.edu/eecsenergy/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cleaning, but need Visio or creative arrows &amp; I’m too tired to be creative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D24B4-735A-49A9-AD6B-996C564616D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4" name="Picture 13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Bottom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943600"/>
            <a:ext cx="9144000" cy="926616"/>
          </a:xfrm>
          <a:prstGeom prst="rect">
            <a:avLst/>
          </a:prstGeom>
        </p:spPr>
      </p:pic>
      <p:pic>
        <p:nvPicPr>
          <p:cNvPr id="8" name="Picture 7" descr="Top 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71601"/>
            <a:ext cx="9144000" cy="3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5" name="Picture 14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1" name="Picture 10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F89FE-484B-4949-8DA3-0D736399DEC0}" type="datetimeFigureOut">
              <a:rPr lang="en-US" smtClean="0"/>
              <a:pPr/>
              <a:t>5/12/2011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www.per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d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2.pd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01</a:t>
            </a:r>
            <a:br>
              <a:rPr lang="en-US" dirty="0" smtClean="0"/>
            </a:br>
            <a:r>
              <a:rPr lang="en-US" sz="3111" dirty="0" smtClean="0"/>
              <a:t>Engineering Senior Design 2010-2011</a:t>
            </a:r>
            <a:endParaRPr lang="en-US" sz="311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685800"/>
          </a:xfrm>
        </p:spPr>
        <p:txBody>
          <a:bodyPr/>
          <a:lstStyle/>
          <a:p>
            <a:r>
              <a:rPr lang="en-US" dirty="0" smtClean="0"/>
              <a:t>Saturday, May 7, 2011</a:t>
            </a:r>
            <a:endParaRPr lang="en-US" dirty="0"/>
          </a:p>
        </p:txBody>
      </p:sp>
      <p:pic>
        <p:nvPicPr>
          <p:cNvPr id="5" name="Picture 4" descr="Team Pica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995996"/>
            <a:ext cx="6477000" cy="313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6" name="Content Placeholder 5" descr="Full System.pd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87434" y="977929"/>
            <a:ext cx="6416732" cy="4965671"/>
          </a:xfrm>
        </p:spPr>
      </p:pic>
      <p:pic>
        <p:nvPicPr>
          <p:cNvPr id="4" name="Picture 3" descr="Power_Supply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52047"/>
            <a:ext cx="7696200" cy="221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3610" y="1650023"/>
            <a:ext cx="4280790" cy="2769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Amy Ball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Provide 5V at 2A</a:t>
            </a:r>
          </a:p>
          <a:p>
            <a:pPr lvl="1"/>
            <a:r>
              <a:rPr lang="en-US" dirty="0" smtClean="0"/>
              <a:t>At least 70% efficient</a:t>
            </a:r>
          </a:p>
          <a:p>
            <a:r>
              <a:rPr lang="en-US" dirty="0" smtClean="0"/>
              <a:t>Alternatives</a:t>
            </a:r>
          </a:p>
          <a:p>
            <a:pPr lvl="1"/>
            <a:r>
              <a:rPr lang="en-US" dirty="0" smtClean="0"/>
              <a:t>Switched mode vs. linear</a:t>
            </a:r>
          </a:p>
          <a:p>
            <a:pPr lvl="1"/>
            <a:r>
              <a:rPr lang="en-US" dirty="0" smtClean="0"/>
              <a:t>Topologies</a:t>
            </a:r>
          </a:p>
          <a:p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Bridge rectifier AC-&gt;DC conversion</a:t>
            </a:r>
          </a:p>
          <a:p>
            <a:pPr lvl="1"/>
            <a:r>
              <a:rPr lang="en-US" dirty="0" smtClean="0"/>
              <a:t>Buck SMPS for DC-&gt;DC conversion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Buck Converter Layout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352768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Final Assembly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6407260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Full System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1295400"/>
            <a:ext cx="7917146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Hardware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Kendrick Wiersma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MCU: MSP430 from Texas Instruments</a:t>
            </a:r>
          </a:p>
          <a:p>
            <a:pPr lvl="1"/>
            <a:r>
              <a:rPr lang="en-US" dirty="0" smtClean="0"/>
              <a:t>Low power consumption</a:t>
            </a:r>
          </a:p>
          <a:p>
            <a:pPr lvl="1"/>
            <a:r>
              <a:rPr lang="en-US" dirty="0" smtClean="0"/>
              <a:t>Tailored for metering applications</a:t>
            </a:r>
          </a:p>
          <a:p>
            <a:pPr lvl="1"/>
            <a:r>
              <a:rPr lang="en-US" dirty="0" smtClean="0"/>
              <a:t>Integrated LCD driver</a:t>
            </a:r>
          </a:p>
          <a:p>
            <a:r>
              <a:rPr lang="en-US" dirty="0" smtClean="0"/>
              <a:t>Serial Communications (RS232)</a:t>
            </a:r>
          </a:p>
          <a:p>
            <a:r>
              <a:rPr lang="en-US" dirty="0" err="1" smtClean="0"/>
              <a:t>Xbee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Dedicated printed circuit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Surface-mount components</a:t>
            </a:r>
          </a:p>
          <a:p>
            <a:r>
              <a:rPr lang="en-US" dirty="0" smtClean="0"/>
              <a:t>Peripheral clocking</a:t>
            </a:r>
          </a:p>
          <a:p>
            <a:r>
              <a:rPr lang="en-US" dirty="0" smtClean="0"/>
              <a:t>LCD driver</a:t>
            </a:r>
          </a:p>
          <a:p>
            <a:endParaRPr lang="en-US" dirty="0" smtClean="0"/>
          </a:p>
          <a:p>
            <a:r>
              <a:rPr lang="en-US" dirty="0" smtClean="0"/>
              <a:t>Board size limitation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JCI etched and populated board</a:t>
            </a:r>
          </a:p>
          <a:p>
            <a:r>
              <a:rPr lang="en-US" smtClean="0"/>
              <a:t>Attach required crystals</a:t>
            </a:r>
          </a:p>
          <a:p>
            <a:r>
              <a:rPr lang="en-US" smtClean="0"/>
              <a:t>Help from Chuck Cox of SynchroSystems in Boston.</a:t>
            </a:r>
          </a:p>
          <a:p>
            <a:r>
              <a:rPr lang="en-US" smtClean="0"/>
              <a:t>Split board into two separate boards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Input Board</a:t>
            </a:r>
            <a:endParaRPr lang="en-US" dirty="0"/>
          </a:p>
        </p:txBody>
      </p:sp>
      <p:pic>
        <p:nvPicPr>
          <p:cNvPr id="3" name="Picture 2" descr="e_meter_input_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091828"/>
            <a:ext cx="5268602" cy="45469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219200" y="1981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19200" y="33528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219200" y="4648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8234" y="33586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Transformers</a:t>
            </a:r>
            <a:endParaRPr lang="en-US" dirty="0"/>
          </a:p>
        </p:txBody>
      </p:sp>
      <p:sp>
        <p:nvSpPr>
          <p:cNvPr id="9" name="Bent-Up Arrow 8"/>
          <p:cNvSpPr/>
          <p:nvPr/>
        </p:nvSpPr>
        <p:spPr>
          <a:xfrm rot="10800000" flipH="1">
            <a:off x="1219200" y="1066801"/>
            <a:ext cx="32766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09800" y="99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Input</a:t>
            </a:r>
            <a:endParaRPr lang="en-US" dirty="0"/>
          </a:p>
        </p:txBody>
      </p:sp>
      <p:sp>
        <p:nvSpPr>
          <p:cNvPr id="11" name="Bent-Up Arrow 10"/>
          <p:cNvSpPr/>
          <p:nvPr/>
        </p:nvSpPr>
        <p:spPr>
          <a:xfrm flipH="1">
            <a:off x="6324600" y="4038600"/>
            <a:ext cx="16764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15200" y="36208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main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The Project</a:t>
            </a:r>
          </a:p>
          <a:p>
            <a:r>
              <a:rPr lang="en-US" dirty="0" smtClean="0"/>
              <a:t>Design Norms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Individual Subsystems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Obstacles</a:t>
            </a:r>
          </a:p>
          <a:p>
            <a:pPr lvl="1"/>
            <a:r>
              <a:rPr lang="en-US" dirty="0" smtClean="0"/>
              <a:t>Final Design</a:t>
            </a:r>
          </a:p>
          <a:p>
            <a:r>
              <a:rPr lang="en-US" dirty="0" smtClean="0"/>
              <a:t>Project Assessment</a:t>
            </a:r>
          </a:p>
          <a:p>
            <a:r>
              <a:rPr lang="en-US" dirty="0" smtClean="0"/>
              <a:t>Acknowledgments</a:t>
            </a:r>
          </a:p>
          <a:p>
            <a:r>
              <a:rPr lang="en-US" dirty="0" smtClean="0"/>
              <a:t>Questions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Main Board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030069"/>
            <a:ext cx="5410200" cy="430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3581400" cy="740811"/>
            <a:chOff x="228600" y="2383389"/>
            <a:chExt cx="3581400" cy="740811"/>
          </a:xfrm>
        </p:grpSpPr>
        <p:sp>
          <p:nvSpPr>
            <p:cNvPr id="5" name="TextBox 4"/>
            <p:cNvSpPr txBox="1"/>
            <p:nvPr/>
          </p:nvSpPr>
          <p:spPr>
            <a:xfrm>
              <a:off x="228600" y="2383389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MSP430 (MCU)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28600" y="2743200"/>
              <a:ext cx="35814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24600" y="1883811"/>
            <a:ext cx="2438400" cy="685800"/>
            <a:chOff x="6324600" y="2286000"/>
            <a:chExt cx="2438400" cy="685800"/>
          </a:xfrm>
        </p:grpSpPr>
        <p:sp>
          <p:nvSpPr>
            <p:cNvPr id="4" name="TextBox 3"/>
            <p:cNvSpPr txBox="1"/>
            <p:nvPr/>
          </p:nvSpPr>
          <p:spPr>
            <a:xfrm>
              <a:off x="7467600" y="2286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LCD Screen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10800000">
              <a:off x="6324600" y="2590800"/>
              <a:ext cx="23622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81800" y="3733800"/>
            <a:ext cx="2209800" cy="1027331"/>
            <a:chOff x="6781800" y="4648200"/>
            <a:chExt cx="2209800" cy="1027331"/>
          </a:xfrm>
        </p:grpSpPr>
        <p:sp>
          <p:nvSpPr>
            <p:cNvPr id="6" name="TextBox 5"/>
            <p:cNvSpPr txBox="1"/>
            <p:nvPr/>
          </p:nvSpPr>
          <p:spPr>
            <a:xfrm>
              <a:off x="7239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Wireless Communication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781800" y="4648200"/>
              <a:ext cx="1905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38200" y="3712611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3179211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Input board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15000" y="4724400"/>
            <a:ext cx="2209800" cy="1011789"/>
            <a:chOff x="5715000" y="4931811"/>
            <a:chExt cx="2209800" cy="1011789"/>
          </a:xfrm>
        </p:grpSpPr>
        <p:sp>
          <p:nvSpPr>
            <p:cNvPr id="18" name="Right Arrow 17"/>
            <p:cNvSpPr/>
            <p:nvPr/>
          </p:nvSpPr>
          <p:spPr>
            <a:xfrm flipH="1">
              <a:off x="5715000" y="4931811"/>
              <a:ext cx="2209800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2200" y="5297269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Serial (RS232) Connection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current and voltage information</a:t>
            </a:r>
          </a:p>
          <a:p>
            <a:pPr lvl="1"/>
            <a:r>
              <a:rPr lang="en-US" dirty="0" smtClean="0"/>
              <a:t>MSP430 reads analog information in hardware</a:t>
            </a:r>
          </a:p>
          <a:p>
            <a:r>
              <a:rPr lang="en-US" dirty="0" smtClean="0"/>
              <a:t>Compute power and energy usage</a:t>
            </a:r>
          </a:p>
          <a:p>
            <a:pPr lvl="1"/>
            <a:r>
              <a:rPr lang="en-US" dirty="0" smtClean="0"/>
              <a:t>Interpret data and crunch numbers</a:t>
            </a:r>
          </a:p>
          <a:p>
            <a:r>
              <a:rPr lang="en-US" dirty="0" smtClean="0"/>
              <a:t>Run for a long time without resetting</a:t>
            </a:r>
          </a:p>
          <a:p>
            <a:pPr lvl="1"/>
            <a:r>
              <a:rPr lang="en-US" dirty="0" smtClean="0"/>
              <a:t>Avoid overflowing data</a:t>
            </a:r>
          </a:p>
          <a:p>
            <a:r>
              <a:rPr lang="en-US" dirty="0" smtClean="0"/>
              <a:t>Need to conserve power</a:t>
            </a:r>
          </a:p>
          <a:p>
            <a:pPr lvl="1"/>
            <a:r>
              <a:rPr lang="en-US" dirty="0" smtClean="0"/>
              <a:t>Put features to sleep when not in use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Interrupt-driven programming</a:t>
            </a:r>
          </a:p>
          <a:p>
            <a:r>
              <a:rPr lang="en-US" dirty="0" smtClean="0"/>
              <a:t>Measurement calibration</a:t>
            </a:r>
          </a:p>
          <a:p>
            <a:endParaRPr lang="en-US" dirty="0" smtClean="0"/>
          </a:p>
          <a:p>
            <a:r>
              <a:rPr lang="en-US" dirty="0" smtClean="0"/>
              <a:t>LCD driver software was built for a different setup</a:t>
            </a:r>
          </a:p>
          <a:p>
            <a:r>
              <a:rPr lang="en-US" dirty="0" smtClean="0"/>
              <a:t>Only one button for user interface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Study example code and part user manuals</a:t>
            </a:r>
          </a:p>
          <a:p>
            <a:r>
              <a:rPr lang="en-US" dirty="0" smtClean="0"/>
              <a:t>Pre-compute conversion factors, verify results</a:t>
            </a:r>
          </a:p>
          <a:p>
            <a:r>
              <a:rPr lang="en-US" dirty="0" smtClean="0"/>
              <a:t>Re-configure software, make HW substitutions</a:t>
            </a:r>
          </a:p>
          <a:p>
            <a:r>
              <a:rPr lang="en-US" dirty="0" smtClean="0"/>
              <a:t>Create a simple interface, allow for more data sent to the base station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Obstacles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Final Design</a:t>
            </a:r>
            <a:endParaRPr lang="en-US" dirty="0"/>
          </a:p>
        </p:txBody>
      </p:sp>
      <p:pic>
        <p:nvPicPr>
          <p:cNvPr id="8" name="Content Placeholder 7" descr="EMeter Software Simp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0922" y="1143000"/>
            <a:ext cx="3882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Full System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Smart_Breaker_Zo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1636385"/>
            <a:ext cx="5791200" cy="358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N55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1371600"/>
            <a:ext cx="4165600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Nathan Jen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‘map’ of where electricity is used</a:t>
            </a:r>
          </a:p>
          <a:p>
            <a:r>
              <a:rPr lang="en-US" dirty="0" smtClean="0"/>
              <a:t>Conveniently located out of the way</a:t>
            </a:r>
          </a:p>
          <a:p>
            <a:endParaRPr lang="en-US" dirty="0"/>
          </a:p>
        </p:txBody>
      </p:sp>
      <p:grpSp>
        <p:nvGrpSpPr>
          <p:cNvPr id="4" name="Group 5"/>
          <p:cNvGrpSpPr/>
          <p:nvPr/>
        </p:nvGrpSpPr>
        <p:grpSpPr>
          <a:xfrm>
            <a:off x="6781800" y="2895600"/>
            <a:ext cx="1600200" cy="2821632"/>
            <a:chOff x="7086600" y="990600"/>
            <a:chExt cx="1600200" cy="2821632"/>
          </a:xfrm>
        </p:grpSpPr>
        <p:pic>
          <p:nvPicPr>
            <p:cNvPr id="1026" name="Picture 2" descr="http://www.thinkgeek.com/images/products/zoom/kill_a_wat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990600"/>
              <a:ext cx="1521762" cy="25908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162800" y="3581400"/>
              <a:ext cx="152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900" dirty="0"/>
            </a:p>
          </p:txBody>
        </p:sp>
      </p:grpSp>
      <p:pic>
        <p:nvPicPr>
          <p:cNvPr id="1028" name="Picture 4" descr="eMonitor Wiring Install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048000"/>
            <a:ext cx="3810000" cy="25336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724400" y="6257836"/>
            <a:ext cx="4419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Pictures:</a:t>
            </a:r>
          </a:p>
          <a:p>
            <a:r>
              <a:rPr lang="en-US" sz="1100" dirty="0" smtClean="0">
                <a:solidFill>
                  <a:srgbClr val="FFFFFF"/>
                </a:solidFill>
              </a:rPr>
              <a:t>http://www.home-energy-metering.com/home-energy-monitor.html</a:t>
            </a:r>
          </a:p>
          <a:p>
            <a:r>
              <a:rPr lang="en-US" sz="1100" dirty="0" smtClean="0"/>
              <a:t>http://</a:t>
            </a:r>
            <a:r>
              <a:rPr lang="en-US" sz="1100" dirty="0" err="1" smtClean="0"/>
              <a:t>www.thinkgeek.com/images/products/zoom/kill_a_watt.jpg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Block Diagram</a:t>
            </a:r>
            <a:endParaRPr lang="en-US" dirty="0"/>
          </a:p>
        </p:txBody>
      </p:sp>
      <p:pic>
        <p:nvPicPr>
          <p:cNvPr id="14" name="Content Placeholder 13" descr="SimpleSystem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550" r="-355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Breaker: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</a:p>
          <a:p>
            <a:pPr lvl="1"/>
            <a:r>
              <a:rPr lang="en-US" dirty="0" smtClean="0"/>
              <a:t>Use ADE7763</a:t>
            </a:r>
          </a:p>
          <a:p>
            <a:pPr lvl="1"/>
            <a:r>
              <a:rPr lang="en-US" dirty="0" smtClean="0"/>
              <a:t>NIOS II microcontroller</a:t>
            </a:r>
          </a:p>
          <a:p>
            <a:pPr lvl="1"/>
            <a:r>
              <a:rPr lang="en-US" dirty="0" smtClean="0"/>
              <a:t>Solid state relay</a:t>
            </a:r>
          </a:p>
          <a:p>
            <a:endParaRPr lang="en-US" dirty="0" smtClean="0"/>
          </a:p>
          <a:p>
            <a:r>
              <a:rPr lang="en-US" dirty="0" smtClean="0"/>
              <a:t>Obstacle</a:t>
            </a:r>
          </a:p>
          <a:p>
            <a:pPr lvl="1"/>
            <a:r>
              <a:rPr lang="en-US" dirty="0" smtClean="0"/>
              <a:t>Microcontroller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810000" cy="47545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dirty="0" smtClean="0"/>
              <a:t>Four electrical engineering students</a:t>
            </a:r>
          </a:p>
          <a:p>
            <a:endParaRPr lang="en-US" sz="2800" dirty="0" smtClean="0"/>
          </a:p>
          <a:p>
            <a:r>
              <a:rPr lang="en-US" sz="2800" dirty="0" smtClean="0"/>
              <a:t>Mixed software and hardware experience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900" y="1790700"/>
            <a:ext cx="49141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4958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Amy	Kendrick	        Nathan	Avery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3810000" cy="2819400"/>
          </a:xfrm>
        </p:spPr>
        <p:txBody>
          <a:bodyPr/>
          <a:lstStyle/>
          <a:p>
            <a:r>
              <a:rPr lang="en-US" dirty="0" smtClean="0"/>
              <a:t>Transfer data</a:t>
            </a:r>
          </a:p>
          <a:p>
            <a:r>
              <a:rPr lang="en-US" dirty="0" smtClean="0"/>
              <a:t>Check for unsafe voltage &amp; current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744" y="1066800"/>
            <a:ext cx="3029856" cy="2154048"/>
          </a:xfrm>
          <a:prstGeom prst="rect">
            <a:avLst/>
          </a:prstGeom>
          <a:ln w="88900" cap="sq">
            <a:noFill/>
            <a:miter lim="800000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6294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Arduino</a:t>
            </a:r>
            <a:r>
              <a:rPr lang="en-US" sz="1200" dirty="0" smtClean="0"/>
              <a:t> Uno picture: </a:t>
            </a:r>
            <a:r>
              <a:rPr lang="en-US" sz="1200" dirty="0" err="1" smtClean="0"/>
              <a:t>www.arduino.cc</a:t>
            </a:r>
            <a:endParaRPr lang="en-US" sz="1200" dirty="0"/>
          </a:p>
        </p:txBody>
      </p:sp>
      <p:pic>
        <p:nvPicPr>
          <p:cNvPr id="10" name="Picture 9" descr="ArduinoSoftwa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2800"/>
            <a:ext cx="7333733" cy="23135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326266" cy="426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PCB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715000" y="3505200"/>
            <a:ext cx="1752600" cy="2932331"/>
            <a:chOff x="5715000" y="3505200"/>
            <a:chExt cx="1752600" cy="2932331"/>
          </a:xfrm>
        </p:grpSpPr>
        <p:sp>
          <p:nvSpPr>
            <p:cNvPr id="4" name="TextBox 3"/>
            <p:cNvSpPr txBox="1"/>
            <p:nvPr/>
          </p:nvSpPr>
          <p:spPr>
            <a:xfrm>
              <a:off x="5943600" y="57912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Metering</a:t>
              </a:r>
            </a:p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6" name="Right Arrow 5"/>
            <p:cNvSpPr/>
            <p:nvPr/>
          </p:nvSpPr>
          <p:spPr>
            <a:xfrm rot="16200000">
              <a:off x="4457700" y="4762500"/>
              <a:ext cx="28956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81401" y="5257800"/>
            <a:ext cx="1523999" cy="1209873"/>
            <a:chOff x="3581401" y="5257800"/>
            <a:chExt cx="1523999" cy="1209873"/>
          </a:xfrm>
        </p:grpSpPr>
        <p:sp>
          <p:nvSpPr>
            <p:cNvPr id="5" name="TextBox 4"/>
            <p:cNvSpPr txBox="1"/>
            <p:nvPr/>
          </p:nvSpPr>
          <p:spPr>
            <a:xfrm>
              <a:off x="3886200" y="5867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Interrupter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3166964" y="5672237"/>
              <a:ext cx="1209873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4200" y="2209800"/>
            <a:ext cx="2057400" cy="951131"/>
            <a:chOff x="6934200" y="2209800"/>
            <a:chExt cx="2057400" cy="951131"/>
          </a:xfrm>
        </p:grpSpPr>
        <p:sp>
          <p:nvSpPr>
            <p:cNvPr id="8" name="TextBox 7"/>
            <p:cNvSpPr txBox="1"/>
            <p:nvPr/>
          </p:nvSpPr>
          <p:spPr>
            <a:xfrm>
              <a:off x="7315200" y="25146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SPI Interface to </a:t>
              </a:r>
              <a:r>
                <a:rPr lang="en-US" dirty="0" err="1" smtClean="0"/>
                <a:t>Arduino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934200" y="2209800"/>
              <a:ext cx="1514395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4736068"/>
            <a:ext cx="2057400" cy="674132"/>
            <a:chOff x="0" y="4736068"/>
            <a:chExt cx="2057400" cy="674132"/>
          </a:xfrm>
        </p:grpSpPr>
        <p:sp>
          <p:nvSpPr>
            <p:cNvPr id="10" name="TextBox 9"/>
            <p:cNvSpPr txBox="1"/>
            <p:nvPr/>
          </p:nvSpPr>
          <p:spPr>
            <a:xfrm>
              <a:off x="0" y="47360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Emergency Switch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33400" y="5029200"/>
              <a:ext cx="1524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Full System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Base_Station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000520"/>
            <a:ext cx="5334001" cy="472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Station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3759200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to collect data from other subsystems</a:t>
            </a:r>
          </a:p>
          <a:p>
            <a:pPr lvl="1"/>
            <a:r>
              <a:rPr lang="en-US" dirty="0" smtClean="0"/>
              <a:t>Best to have an always-on device</a:t>
            </a:r>
          </a:p>
          <a:p>
            <a:r>
              <a:rPr lang="en-US" dirty="0" smtClean="0"/>
              <a:t>Needs to store data for future reference</a:t>
            </a:r>
          </a:p>
          <a:p>
            <a:pPr lvl="1"/>
            <a:r>
              <a:rPr lang="en-US" dirty="0" smtClean="0"/>
              <a:t>Storage internal to the device</a:t>
            </a:r>
          </a:p>
          <a:p>
            <a:r>
              <a:rPr lang="en-US" dirty="0" smtClean="0"/>
              <a:t>Needs to display information</a:t>
            </a:r>
          </a:p>
          <a:p>
            <a:pPr lvl="1"/>
            <a:r>
              <a:rPr lang="en-US" dirty="0" smtClean="0"/>
              <a:t>Provide a familiar webpage-like interface</a:t>
            </a:r>
          </a:p>
          <a:p>
            <a:r>
              <a:rPr lang="en-US" dirty="0" smtClean="0"/>
              <a:t>Best option: a single-purpose computer</a:t>
            </a:r>
          </a:p>
          <a:p>
            <a:pPr lvl="1"/>
            <a:r>
              <a:rPr lang="en-US" dirty="0" smtClean="0"/>
              <a:t>Calvin already owned a suitable board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Processor selection</a:t>
            </a:r>
          </a:p>
          <a:p>
            <a:endParaRPr lang="en-US" dirty="0" smtClean="0"/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/>
              <a:t>Linux distribution severely disorganized and broken</a:t>
            </a:r>
          </a:p>
          <a:p>
            <a:r>
              <a:rPr lang="en-US" dirty="0" err="1" smtClean="0"/>
              <a:t>Bootloader</a:t>
            </a:r>
            <a:r>
              <a:rPr lang="en-US" dirty="0" smtClean="0"/>
              <a:t> doesn’t work well with our Linux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LEON3 </a:t>
            </a:r>
            <a:r>
              <a:rPr lang="en-US" dirty="0" err="1" smtClean="0"/>
              <a:t>softprocessor</a:t>
            </a:r>
            <a:r>
              <a:rPr lang="en-US" dirty="0" smtClean="0"/>
              <a:t> (SPARC compatible)</a:t>
            </a:r>
          </a:p>
          <a:p>
            <a:r>
              <a:rPr lang="en-US" dirty="0" smtClean="0"/>
              <a:t>Bundled Linux distribution</a:t>
            </a:r>
          </a:p>
          <a:p>
            <a:r>
              <a:rPr lang="en-US" dirty="0" smtClean="0"/>
              <a:t>Built a custom Linux distribution from scratch</a:t>
            </a:r>
          </a:p>
          <a:p>
            <a:r>
              <a:rPr lang="en-US" dirty="0" smtClean="0"/>
              <a:t>Change in scope: focus on collection software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Final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Perl script to manage a </a:t>
            </a:r>
            <a:r>
              <a:rPr lang="en-US" dirty="0" err="1" smtClean="0"/>
              <a:t>ZigBee</a:t>
            </a:r>
            <a:r>
              <a:rPr lang="en-US" dirty="0" smtClean="0"/>
              <a:t> network</a:t>
            </a:r>
          </a:p>
          <a:p>
            <a:r>
              <a:rPr lang="en-US" dirty="0" smtClean="0"/>
              <a:t>Use Perl and </a:t>
            </a:r>
            <a:r>
              <a:rPr lang="en-US" dirty="0" err="1" smtClean="0"/>
              <a:t>Gnuplot</a:t>
            </a:r>
            <a:r>
              <a:rPr lang="en-US" dirty="0" smtClean="0"/>
              <a:t> to chart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Camel Logo by O’Reilly Media, from </a:t>
            </a:r>
            <a:r>
              <a:rPr lang="en-US" sz="1200" dirty="0" smtClean="0">
                <a:hlinkClick r:id="rId2" action="ppaction://hlinkfile"/>
              </a:rPr>
              <a:t>www.perl.com</a:t>
            </a:r>
            <a:endParaRPr lang="en-US" sz="1200" dirty="0"/>
          </a:p>
        </p:txBody>
      </p:sp>
      <p:pic>
        <p:nvPicPr>
          <p:cNvPr id="6" name="Picture 5" descr="perl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1447800"/>
            <a:ext cx="771429" cy="835714"/>
          </a:xfrm>
          <a:prstGeom prst="rect">
            <a:avLst/>
          </a:prstGeom>
        </p:spPr>
      </p:pic>
      <p:pic>
        <p:nvPicPr>
          <p:cNvPr id="7" name="Picture 6" descr="Screenshot-Gnu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362200"/>
            <a:ext cx="4876800" cy="334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Course Deadlines</a:t>
            </a:r>
          </a:p>
          <a:p>
            <a:pPr lvl="1"/>
            <a:r>
              <a:rPr lang="en-US" dirty="0" smtClean="0"/>
              <a:t>Initially take dates from the syllabus</a:t>
            </a:r>
          </a:p>
          <a:p>
            <a:pPr lvl="1"/>
            <a:r>
              <a:rPr lang="en-US" dirty="0" smtClean="0"/>
              <a:t>Revise dates using </a:t>
            </a:r>
            <a:r>
              <a:rPr lang="en-US" dirty="0" err="1" smtClean="0"/>
              <a:t>Moodle</a:t>
            </a:r>
            <a:r>
              <a:rPr lang="en-US" dirty="0" smtClean="0"/>
              <a:t> </a:t>
            </a:r>
            <a:r>
              <a:rPr lang="en-US" dirty="0" smtClean="0"/>
              <a:t>and e-mail.</a:t>
            </a:r>
          </a:p>
          <a:p>
            <a:r>
              <a:rPr lang="en-US" dirty="0" smtClean="0"/>
              <a:t>Identify dependencies</a:t>
            </a:r>
          </a:p>
          <a:p>
            <a:pPr lvl="1"/>
            <a:r>
              <a:rPr lang="en-US" dirty="0" smtClean="0"/>
              <a:t>Construct critical linkages</a:t>
            </a:r>
          </a:p>
          <a:p>
            <a:r>
              <a:rPr lang="en-US" dirty="0" smtClean="0"/>
              <a:t>Remain flexible to emergencies</a:t>
            </a:r>
          </a:p>
          <a:p>
            <a:pPr lvl="1"/>
            <a:r>
              <a:rPr lang="en-US" dirty="0" smtClean="0"/>
              <a:t>Set review dates to give “buffer” time and ensure quality of work.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used a Gantt Chart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See this pretty picture here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Switched to Google Sites to track tasks and hours worked.</a:t>
            </a:r>
          </a:p>
        </p:txBody>
      </p:sp>
      <p:pic>
        <p:nvPicPr>
          <p:cNvPr id="4" name="Picture 3" descr="Scheduling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5076825" cy="3853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Project Selection</a:t>
            </a:r>
            <a:endParaRPr lang="en-US" dirty="0"/>
          </a:p>
        </p:txBody>
      </p:sp>
      <p:pic>
        <p:nvPicPr>
          <p:cNvPr id="11" name="Content Placeholder 10" descr="Enercy_Cos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331" b="-331"/>
          <a:stretch>
            <a:fillRect/>
          </a:stretch>
        </p:blipFill>
        <p:spPr>
          <a:xfrm>
            <a:off x="685800" y="1066800"/>
            <a:ext cx="7696200" cy="4731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057400"/>
            <a:ext cx="670560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? ? ? ?</a:t>
            </a:r>
            <a:endParaRPr lang="en-US" sz="20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Block Diagram</a:t>
            </a:r>
            <a:endParaRPr lang="en-US" dirty="0"/>
          </a:p>
        </p:txBody>
      </p:sp>
      <p:pic>
        <p:nvPicPr>
          <p:cNvPr id="4" name="Content Placeholder 3" descr="Power_Supply_BD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173302" r="-173302"/>
              <a:stretch>
                <a:fillRect/>
              </a:stretch>
            </p:blipFill>
          </mc:Choice>
          <mc:Fallback>
            <p:blipFill>
              <a:blip r:embed="rId3"/>
              <a:srcRect l="-173302" r="-173302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Block Diagram</a:t>
            </a:r>
            <a:endParaRPr lang="en-US" dirty="0"/>
          </a:p>
        </p:txBody>
      </p:sp>
      <p:pic>
        <p:nvPicPr>
          <p:cNvPr id="4" name="Content Placeholder 3" descr="E-Meter Block Diagram Complex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13963" r="-13963"/>
              <a:stretch>
                <a:fillRect/>
              </a:stretch>
            </p:blipFill>
          </mc:Choice>
          <mc:Fallback>
            <p:blipFill>
              <a:blip r:embed="rId3"/>
              <a:srcRect l="-13963" r="-13963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Breakers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Block Diagram</a:t>
            </a:r>
            <a:endParaRPr lang="en-US" dirty="0"/>
          </a:p>
        </p:txBody>
      </p:sp>
      <p:pic>
        <p:nvPicPr>
          <p:cNvPr id="4" name="Content Placeholder 3" descr="LEON3_Prototype_Block_Diagr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534" r="-1534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Price of energy is increasing.</a:t>
            </a:r>
          </a:p>
          <a:p>
            <a:r>
              <a:rPr lang="en-US" dirty="0" smtClean="0"/>
              <a:t>Energy consumption is increasing.</a:t>
            </a:r>
          </a:p>
          <a:p>
            <a:endParaRPr lang="en-US" dirty="0" smtClean="0"/>
          </a:p>
          <a:p>
            <a:r>
              <a:rPr lang="en-US" dirty="0" smtClean="0"/>
              <a:t>Electric power metering</a:t>
            </a:r>
          </a:p>
          <a:p>
            <a:r>
              <a:rPr lang="en-US" dirty="0" smtClean="0"/>
              <a:t>Provide useful data for more efficient consumption</a:t>
            </a:r>
          </a:p>
          <a:p>
            <a:endParaRPr lang="en-US" dirty="0"/>
          </a:p>
        </p:txBody>
      </p:sp>
      <p:pic>
        <p:nvPicPr>
          <p:cNvPr id="7" name="Content Placeholder 6" descr="MIT Energy Consumption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-29723" b="-2972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Selection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4600" y="2133600"/>
            <a:ext cx="2270028" cy="350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0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/>
          <p:cNvGrpSpPr/>
          <p:nvPr/>
        </p:nvGrpSpPr>
        <p:grpSpPr>
          <a:xfrm>
            <a:off x="9448800" y="609600"/>
            <a:ext cx="2514600" cy="3616272"/>
            <a:chOff x="4648200" y="152400"/>
            <a:chExt cx="3657600" cy="52600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8200" y="152400"/>
              <a:ext cx="3619500" cy="507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5181600"/>
              <a:ext cx="3581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http://www.cpsc.gov/cpscpub/prerel/prhtml07/07036.jpg</a:t>
              </a:r>
              <a:endParaRPr lang="en-US" sz="9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19600" y="3124200"/>
            <a:ext cx="152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/>
              <a:t>?</a:t>
            </a:r>
            <a:endParaRPr lang="en-US" sz="20000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65532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http://sp.life123.com/bm.pix/electric-meter.s600x600.jpg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743200" y="762000"/>
            <a:ext cx="2362200" cy="319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44997" y="1012548"/>
            <a:ext cx="2298603" cy="161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1828800"/>
            <a:ext cx="2175362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3733800"/>
            <a:ext cx="2102984" cy="24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867400" y="6553200"/>
            <a:ext cx="38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earlvillefreelibrary.org/images/computer_pic.jpg</a:t>
            </a:r>
            <a:endParaRPr lang="en-US" sz="1100" dirty="0"/>
          </a:p>
        </p:txBody>
      </p:sp>
      <p:sp>
        <p:nvSpPr>
          <p:cNvPr id="14" name="Right Arrow 13"/>
          <p:cNvSpPr/>
          <p:nvPr/>
        </p:nvSpPr>
        <p:spPr>
          <a:xfrm rot="2136242" flipH="1" flipV="1">
            <a:off x="5461697" y="2809502"/>
            <a:ext cx="901031" cy="46623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4151495" y="2856095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G_089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8600" y="1905000"/>
            <a:ext cx="2894266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ight Arrow 12"/>
          <p:cNvSpPr/>
          <p:nvPr/>
        </p:nvSpPr>
        <p:spPr>
          <a:xfrm rot="19005760">
            <a:off x="3130196" y="2777038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Norms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Stewardship</a:t>
            </a:r>
          </a:p>
          <a:p>
            <a:pPr lvl="1"/>
            <a:r>
              <a:rPr lang="en-US" dirty="0" smtClean="0"/>
              <a:t>By providing information regarding power consumption we enable consumers to make more conscious decisions about power consumption. </a:t>
            </a:r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The design must work as advertised and clearly alert the user to a fault.</a:t>
            </a:r>
          </a:p>
          <a:p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The design must accurately report power usage.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 Meter</a:t>
            </a:r>
          </a:p>
          <a:p>
            <a:pPr lvl="1"/>
            <a:r>
              <a:rPr lang="en-US" dirty="0" smtClean="0"/>
              <a:t>Measure all power</a:t>
            </a:r>
          </a:p>
          <a:p>
            <a:pPr lvl="1"/>
            <a:r>
              <a:rPr lang="en-US" dirty="0" smtClean="0"/>
              <a:t>3 Phase</a:t>
            </a:r>
          </a:p>
          <a:p>
            <a:endParaRPr lang="en-US" sz="1200" dirty="0" smtClean="0"/>
          </a:p>
          <a:p>
            <a:r>
              <a:rPr lang="en-US" dirty="0" smtClean="0"/>
              <a:t>Smart Breakers</a:t>
            </a:r>
          </a:p>
          <a:p>
            <a:pPr lvl="1"/>
            <a:r>
              <a:rPr lang="en-US" dirty="0" smtClean="0"/>
              <a:t>Measure individual circuits</a:t>
            </a:r>
          </a:p>
          <a:p>
            <a:pPr lvl="1"/>
            <a:r>
              <a:rPr lang="en-US" dirty="0" smtClean="0"/>
              <a:t>Circuit interruption</a:t>
            </a:r>
          </a:p>
          <a:p>
            <a:endParaRPr lang="en-US" sz="1200" dirty="0" smtClean="0"/>
          </a:p>
          <a:p>
            <a:r>
              <a:rPr lang="en-US" dirty="0" smtClean="0"/>
              <a:t>Base Station</a:t>
            </a:r>
          </a:p>
          <a:p>
            <a:pPr lvl="1"/>
            <a:r>
              <a:rPr lang="en-US" dirty="0" smtClean="0"/>
              <a:t>Presents information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734717" y="1659960"/>
            <a:ext cx="5205173" cy="336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7852</TotalTime>
  <Words>761</Words>
  <Application>Microsoft Office PowerPoint</Application>
  <PresentationFormat>On-screen Show (4:3)</PresentationFormat>
  <Paragraphs>205</Paragraphs>
  <Slides>45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Team 01 Engineering Senior Design 2010-2011</vt:lpstr>
      <vt:lpstr>Outline</vt:lpstr>
      <vt:lpstr>The Team</vt:lpstr>
      <vt:lpstr>Project Selection</vt:lpstr>
      <vt:lpstr>Project Selection</vt:lpstr>
      <vt:lpstr>The Project</vt:lpstr>
      <vt:lpstr>The Project</vt:lpstr>
      <vt:lpstr>Design Norms</vt:lpstr>
      <vt:lpstr>System Overview</vt:lpstr>
      <vt:lpstr>System Diagram</vt:lpstr>
      <vt:lpstr>Power Supply</vt:lpstr>
      <vt:lpstr>Power Supply: Design</vt:lpstr>
      <vt:lpstr>Power Supply: Buck Converter Layout</vt:lpstr>
      <vt:lpstr>Power Supply: Final Assembly</vt:lpstr>
      <vt:lpstr>System Diagram</vt:lpstr>
      <vt:lpstr>E-Meter Hardware</vt:lpstr>
      <vt:lpstr>E-Meter Hardware: Design</vt:lpstr>
      <vt:lpstr>E-Meter Hardware: Obstacles</vt:lpstr>
      <vt:lpstr>E-Meter Hardware: Input Board</vt:lpstr>
      <vt:lpstr>E-Meter Hardware: Main Board</vt:lpstr>
      <vt:lpstr>E-Meter Software</vt:lpstr>
      <vt:lpstr>E-Meter Software: Design</vt:lpstr>
      <vt:lpstr>E-Meter Software: Obstacles </vt:lpstr>
      <vt:lpstr>E-Meter Software: Final Design</vt:lpstr>
      <vt:lpstr>System Diagram</vt:lpstr>
      <vt:lpstr>Smart Breakers</vt:lpstr>
      <vt:lpstr>Smart Breakers</vt:lpstr>
      <vt:lpstr>Smart Breakers: Block Diagram</vt:lpstr>
      <vt:lpstr>Smart Breaker: Design Decisions</vt:lpstr>
      <vt:lpstr>Smart Breakers: Software</vt:lpstr>
      <vt:lpstr>Smart Breakers: PCB</vt:lpstr>
      <vt:lpstr>System Diagram</vt:lpstr>
      <vt:lpstr>Base Station</vt:lpstr>
      <vt:lpstr>Base Station – Design Decisions</vt:lpstr>
      <vt:lpstr>Base Station – Obstacles</vt:lpstr>
      <vt:lpstr>Base Station – Final Design</vt:lpstr>
      <vt:lpstr>Scheduling</vt:lpstr>
      <vt:lpstr>Scheduling</vt:lpstr>
      <vt:lpstr>Scheduling</vt:lpstr>
      <vt:lpstr>Questions</vt:lpstr>
      <vt:lpstr>Slide 41</vt:lpstr>
      <vt:lpstr>Power Supply Block Diagram</vt:lpstr>
      <vt:lpstr>E-Meter Block Diagram</vt:lpstr>
      <vt:lpstr>Breakers Block Diagram</vt:lpstr>
      <vt:lpstr>Base Station Block Diagram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PICA</dc:title>
  <dc:creator>Nathan</dc:creator>
  <cp:lastModifiedBy>Avery Sterk</cp:lastModifiedBy>
  <cp:revision>172</cp:revision>
  <dcterms:created xsi:type="dcterms:W3CDTF">2011-05-12T05:36:14Z</dcterms:created>
  <dcterms:modified xsi:type="dcterms:W3CDTF">2011-05-12T06:40:13Z</dcterms:modified>
</cp:coreProperties>
</file>